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9" r:id="rId2"/>
    <p:sldId id="293" r:id="rId3"/>
    <p:sldId id="257" r:id="rId4"/>
    <p:sldId id="256" r:id="rId5"/>
    <p:sldId id="294" r:id="rId6"/>
    <p:sldId id="262" r:id="rId7"/>
    <p:sldId id="295" r:id="rId8"/>
    <p:sldId id="296" r:id="rId9"/>
    <p:sldId id="263" r:id="rId10"/>
    <p:sldId id="264" r:id="rId11"/>
    <p:sldId id="265" r:id="rId12"/>
    <p:sldId id="297" r:id="rId13"/>
    <p:sldId id="261" r:id="rId14"/>
    <p:sldId id="266" r:id="rId15"/>
    <p:sldId id="269" r:id="rId16"/>
    <p:sldId id="258" r:id="rId17"/>
    <p:sldId id="282" r:id="rId18"/>
    <p:sldId id="283" r:id="rId19"/>
    <p:sldId id="284" r:id="rId20"/>
    <p:sldId id="285" r:id="rId21"/>
    <p:sldId id="271" r:id="rId22"/>
    <p:sldId id="288" r:id="rId23"/>
    <p:sldId id="289" r:id="rId24"/>
    <p:sldId id="259" r:id="rId25"/>
    <p:sldId id="276" r:id="rId26"/>
    <p:sldId id="277" r:id="rId27"/>
    <p:sldId id="292" r:id="rId28"/>
    <p:sldId id="278" r:id="rId29"/>
    <p:sldId id="272" r:id="rId30"/>
    <p:sldId id="268" r:id="rId31"/>
    <p:sldId id="298" r:id="rId32"/>
    <p:sldId id="280" r:id="rId33"/>
    <p:sldId id="275" r:id="rId34"/>
    <p:sldId id="27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7E9309-D2F4-4656-9BDD-1146CA284046}">
          <p14:sldIdLst>
            <p14:sldId id="299"/>
            <p14:sldId id="293"/>
            <p14:sldId id="257"/>
            <p14:sldId id="256"/>
            <p14:sldId id="294"/>
            <p14:sldId id="262"/>
            <p14:sldId id="295"/>
            <p14:sldId id="296"/>
            <p14:sldId id="263"/>
            <p14:sldId id="264"/>
            <p14:sldId id="265"/>
            <p14:sldId id="297"/>
            <p14:sldId id="261"/>
            <p14:sldId id="266"/>
            <p14:sldId id="269"/>
            <p14:sldId id="258"/>
            <p14:sldId id="282"/>
            <p14:sldId id="283"/>
            <p14:sldId id="284"/>
            <p14:sldId id="285"/>
            <p14:sldId id="271"/>
            <p14:sldId id="288"/>
            <p14:sldId id="289"/>
            <p14:sldId id="259"/>
            <p14:sldId id="276"/>
            <p14:sldId id="277"/>
            <p14:sldId id="292"/>
            <p14:sldId id="278"/>
            <p14:sldId id="272"/>
            <p14:sldId id="268"/>
            <p14:sldId id="298"/>
            <p14:sldId id="280"/>
            <p14:sldId id="275"/>
            <p14:sldId id="27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33882-CF4B-45C6-920A-387AE14C4BD8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62086-E4C9-46AC-AC61-826B760CB8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82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62086-E4C9-46AC-AC61-826B760CB8B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42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57AD-8A86-4FA0-B735-249F94C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6309A-D08E-49FD-A579-DEFEE864F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54F1-6B76-4B98-B48E-E8CD67A08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4D7AD-1B68-4FF7-BBD5-70ED3D9B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8F1EE-0B22-4A71-A1E7-BDF53347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16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E13B-9FEC-4658-B198-9EA4C5E3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A243C-0330-4498-B956-44DF145DE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94720-0D5F-4E77-9F46-B4D401F2D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5AEA-8D62-463E-8A4A-F024A0CA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4125-2D5D-4881-8360-950A82F2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86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3DC7B-0504-4CF2-B701-5D94FC75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0EF6B-3CA3-4D53-A9C3-B7D429436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BAFAC-15BC-4405-8EFE-10696496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4C222-C368-4C2C-AB84-3C219889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F9DDC-BF5F-4608-80E3-7FE9566A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5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5A45-11F2-4522-A192-E13A40A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671B8-55A8-49D8-8250-DB8AD4E72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CC4B-0E2A-48CA-9E8D-28ECA4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58D5B-4203-408D-A127-67FE9F840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8CD93-C463-4ACD-AB05-2EB46FE4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0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8839-30C4-4D87-806B-0FBFFF7E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F1A94-A4A8-4E3E-ADDB-E15D9975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88FE3-FCA1-4E1A-95FC-B206E8E4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1E45-F386-485C-BD6C-72F13540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64ABB-55C7-46F4-A46D-EE7B9FA7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22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1BE6-A010-4A5E-86A4-6B0170D1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42A7-CE28-4A72-8DB2-195C11E2B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43C86-37A0-43F3-B199-FC48B7B8F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2A502-1E6C-483A-B288-09715502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5A478-811F-49C4-84B4-1785FBC5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762A6-924E-498D-8800-10FDF92A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5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FE2F-B23C-4BF2-B6EB-667E0532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C6D3D-C1A3-4373-BE84-1E0631580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C3DF5-DDB2-4094-9D0D-F57E4B10F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9F549-4F41-465E-84C6-444394D78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51855-53D4-42D3-B25C-7D1A1490E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866ED-CDC6-4510-AF31-B59F164BE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B9ECB-DEAC-4D44-A73E-087E3585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3C527-25AA-4405-83E7-7554EE6E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09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4C67-F662-4E74-A01E-4BD7810F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21FC3-97BF-471E-B444-E9FCD3A4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2F382-14A6-4168-BB53-A353B695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5B717-90EF-4A64-80E8-636B7CAF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38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63198-340B-4E9E-95DA-BAFD187F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A1721-432F-4970-8467-495C832F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69703-C17C-4DEB-AF0D-382DBDCA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2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63A2-6F12-4A19-9BA4-E98F9BBC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43A10-80E8-4F24-9F98-23CA11E6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A1E53-DD83-4B15-BCA2-18D7218CB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7490E-B0B5-4DF2-A9FE-EB8CC3A1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F82E2-DF76-486B-BD39-8BDB3A4D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AEBCD-C3B8-4908-B35F-9563EB63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30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461C-1A13-4CD6-843D-D8DA1B6C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251CD-C419-4309-A7EB-63A7F5049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50A76-360B-428F-B311-CBC22E298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A756C-2557-43FC-8988-F38C10C3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F275C-044E-4E94-B457-FD3A54A6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C4205-3125-4675-A372-5AEBDF72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35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D8F1FB"/>
            </a:gs>
            <a:gs pos="83000">
              <a:schemeClr val="accent1">
                <a:lumMod val="5000"/>
                <a:lumOff val="95000"/>
              </a:schemeClr>
            </a:gs>
            <a:gs pos="16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8A5D7D-90AD-459B-8F57-FE080E3C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28639-65AD-4413-92F5-8B98205E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E5640-3A0E-48D6-8372-F13EBF887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88605-8F58-4C89-8E81-50FEB4CC3399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8F388-F8D4-4EB3-9CDA-A3142AA9C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4640-F812-4A4E-BB33-8C8914FD2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574F7-DC50-4570-A455-DCB4E8419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6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slide" Target="slide20.xml"/><Relationship Id="rId18" Type="http://schemas.openxmlformats.org/officeDocument/2006/relationships/image" Target="../media/image37.png"/><Relationship Id="rId3" Type="http://schemas.openxmlformats.org/officeDocument/2006/relationships/image" Target="../media/image32.png"/><Relationship Id="rId21" Type="http://schemas.openxmlformats.org/officeDocument/2006/relationships/image" Target="../media/image38.png"/><Relationship Id="rId7" Type="http://schemas.openxmlformats.org/officeDocument/2006/relationships/slide" Target="slide18.xml"/><Relationship Id="rId12" Type="http://schemas.openxmlformats.org/officeDocument/2006/relationships/image" Target="../media/image35.png"/><Relationship Id="rId17" Type="http://schemas.openxmlformats.org/officeDocument/2006/relationships/image" Target="../media/image360.png"/><Relationship Id="rId25" Type="http://schemas.openxmlformats.org/officeDocument/2006/relationships/image" Target="../media/image390.png"/><Relationship Id="rId2" Type="http://schemas.openxmlformats.org/officeDocument/2006/relationships/image" Target="../media/image31.png"/><Relationship Id="rId16" Type="http://schemas.openxmlformats.org/officeDocument/2006/relationships/slide" Target="slide24.xml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40.png"/><Relationship Id="rId24" Type="http://schemas.openxmlformats.org/officeDocument/2006/relationships/slide" Target="slide21.xml"/><Relationship Id="rId5" Type="http://schemas.openxmlformats.org/officeDocument/2006/relationships/image" Target="../media/image320.png"/><Relationship Id="rId15" Type="http://schemas.openxmlformats.org/officeDocument/2006/relationships/image" Target="../media/image36.png"/><Relationship Id="rId23" Type="http://schemas.openxmlformats.org/officeDocument/2006/relationships/image" Target="../media/image39.png"/><Relationship Id="rId10" Type="http://schemas.openxmlformats.org/officeDocument/2006/relationships/slide" Target="slide19.xml"/><Relationship Id="rId19" Type="http://schemas.openxmlformats.org/officeDocument/2006/relationships/slide" Target="slide22.xml"/><Relationship Id="rId4" Type="http://schemas.openxmlformats.org/officeDocument/2006/relationships/slide" Target="slide17.xml"/><Relationship Id="rId9" Type="http://schemas.openxmlformats.org/officeDocument/2006/relationships/image" Target="../media/image34.png"/><Relationship Id="rId14" Type="http://schemas.openxmlformats.org/officeDocument/2006/relationships/image" Target="../media/image350.png"/><Relationship Id="rId22" Type="http://schemas.openxmlformats.org/officeDocument/2006/relationships/image" Target="../media/image3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16.xml"/><Relationship Id="rId7" Type="http://schemas.openxmlformats.org/officeDocument/2006/relationships/image" Target="../media/image3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3.png"/><Relationship Id="rId10" Type="http://schemas.openxmlformats.org/officeDocument/2006/relationships/image" Target="../media/image410.png"/><Relationship Id="rId4" Type="http://schemas.openxmlformats.org/officeDocument/2006/relationships/image" Target="../media/image20.png"/><Relationship Id="rId9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slide" Target="slide29.xml"/><Relationship Id="rId18" Type="http://schemas.openxmlformats.org/officeDocument/2006/relationships/image" Target="../media/image51.png"/><Relationship Id="rId26" Type="http://schemas.openxmlformats.org/officeDocument/2006/relationships/image" Target="../media/image530.png"/><Relationship Id="rId3" Type="http://schemas.openxmlformats.org/officeDocument/2006/relationships/image" Target="../media/image46.png"/><Relationship Id="rId21" Type="http://schemas.openxmlformats.org/officeDocument/2006/relationships/image" Target="../media/image52.png"/><Relationship Id="rId7" Type="http://schemas.openxmlformats.org/officeDocument/2006/relationships/slide" Target="slide27.xml"/><Relationship Id="rId12" Type="http://schemas.openxmlformats.org/officeDocument/2006/relationships/image" Target="../media/image49.png"/><Relationship Id="rId17" Type="http://schemas.openxmlformats.org/officeDocument/2006/relationships/image" Target="../media/image500.png"/><Relationship Id="rId25" Type="http://schemas.openxmlformats.org/officeDocument/2006/relationships/slide" Target="slide33.xml"/><Relationship Id="rId2" Type="http://schemas.openxmlformats.org/officeDocument/2006/relationships/image" Target="../media/image45.jpg"/><Relationship Id="rId16" Type="http://schemas.openxmlformats.org/officeDocument/2006/relationships/slide" Target="slide25.xml"/><Relationship Id="rId20" Type="http://schemas.openxmlformats.org/officeDocument/2006/relationships/image" Target="../media/image510.png"/><Relationship Id="rId29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80.png"/><Relationship Id="rId24" Type="http://schemas.openxmlformats.org/officeDocument/2006/relationships/image" Target="../media/image53.png"/><Relationship Id="rId32" Type="http://schemas.openxmlformats.org/officeDocument/2006/relationships/image" Target="../media/image550.png"/><Relationship Id="rId5" Type="http://schemas.openxmlformats.org/officeDocument/2006/relationships/image" Target="../media/image460.png"/><Relationship Id="rId15" Type="http://schemas.openxmlformats.org/officeDocument/2006/relationships/image" Target="../media/image50.png"/><Relationship Id="rId23" Type="http://schemas.openxmlformats.org/officeDocument/2006/relationships/image" Target="../media/image520.png"/><Relationship Id="rId28" Type="http://schemas.openxmlformats.org/officeDocument/2006/relationships/slide" Target="slide34.xml"/><Relationship Id="rId10" Type="http://schemas.openxmlformats.org/officeDocument/2006/relationships/slide" Target="slide28.xml"/><Relationship Id="rId19" Type="http://schemas.openxmlformats.org/officeDocument/2006/relationships/slide" Target="slide30.xml"/><Relationship Id="rId31" Type="http://schemas.openxmlformats.org/officeDocument/2006/relationships/slide" Target="slide31.xml"/><Relationship Id="rId4" Type="http://schemas.openxmlformats.org/officeDocument/2006/relationships/slide" Target="slide26.xml"/><Relationship Id="rId9" Type="http://schemas.openxmlformats.org/officeDocument/2006/relationships/image" Target="../media/image48.png"/><Relationship Id="rId14" Type="http://schemas.openxmlformats.org/officeDocument/2006/relationships/image" Target="../media/image490.png"/><Relationship Id="rId22" Type="http://schemas.openxmlformats.org/officeDocument/2006/relationships/slide" Target="slide32.xml"/><Relationship Id="rId27" Type="http://schemas.openxmlformats.org/officeDocument/2006/relationships/image" Target="../media/image54.png"/><Relationship Id="rId30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image" Target="../media/image11.png"/><Relationship Id="rId26" Type="http://schemas.openxmlformats.org/officeDocument/2006/relationships/image" Target="../media/image130.png"/><Relationship Id="rId39" Type="http://schemas.openxmlformats.org/officeDocument/2006/relationships/image" Target="../media/image18.png"/><Relationship Id="rId21" Type="http://schemas.openxmlformats.org/officeDocument/2006/relationships/image" Target="../media/image12.png"/><Relationship Id="rId34" Type="http://schemas.openxmlformats.org/officeDocument/2006/relationships/slide" Target="slide14.xml"/><Relationship Id="rId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slide" Target="slide8.xml"/><Relationship Id="rId20" Type="http://schemas.openxmlformats.org/officeDocument/2006/relationships/image" Target="../media/image110.png"/><Relationship Id="rId29" Type="http://schemas.openxmlformats.org/officeDocument/2006/relationships/image" Target="../media/image140.png"/><Relationship Id="rId41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0.png"/><Relationship Id="rId24" Type="http://schemas.openxmlformats.org/officeDocument/2006/relationships/image" Target="../media/image13.png"/><Relationship Id="rId32" Type="http://schemas.openxmlformats.org/officeDocument/2006/relationships/image" Target="../media/image150.png"/><Relationship Id="rId37" Type="http://schemas.openxmlformats.org/officeDocument/2006/relationships/slide" Target="slide15.xml"/><Relationship Id="rId40" Type="http://schemas.openxmlformats.org/officeDocument/2006/relationships/slide" Target="slide16.xml"/><Relationship Id="rId5" Type="http://schemas.openxmlformats.org/officeDocument/2006/relationships/image" Target="../media/image60.png"/><Relationship Id="rId15" Type="http://schemas.openxmlformats.org/officeDocument/2006/relationships/image" Target="../media/image10.png"/><Relationship Id="rId23" Type="http://schemas.openxmlformats.org/officeDocument/2006/relationships/image" Target="../media/image120.png"/><Relationship Id="rId28" Type="http://schemas.openxmlformats.org/officeDocument/2006/relationships/slide" Target="slide12.xml"/><Relationship Id="rId36" Type="http://schemas.openxmlformats.org/officeDocument/2006/relationships/image" Target="../media/image17.png"/><Relationship Id="rId10" Type="http://schemas.openxmlformats.org/officeDocument/2006/relationships/slide" Target="slide6.xml"/><Relationship Id="rId19" Type="http://schemas.openxmlformats.org/officeDocument/2006/relationships/slide" Target="slide9.xml"/><Relationship Id="rId31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image" Target="../media/image8.png"/><Relationship Id="rId14" Type="http://schemas.openxmlformats.org/officeDocument/2006/relationships/image" Target="../media/image90.png"/><Relationship Id="rId22" Type="http://schemas.openxmlformats.org/officeDocument/2006/relationships/slide" Target="slide10.xml"/><Relationship Id="rId27" Type="http://schemas.openxmlformats.org/officeDocument/2006/relationships/image" Target="../media/image14.png"/><Relationship Id="rId30" Type="http://schemas.openxmlformats.org/officeDocument/2006/relationships/image" Target="../media/image15.png"/><Relationship Id="rId35" Type="http://schemas.openxmlformats.org/officeDocument/2006/relationships/image" Target="../media/image160.png"/><Relationship Id="rId8" Type="http://schemas.openxmlformats.org/officeDocument/2006/relationships/image" Target="../media/image70.png"/><Relationship Id="rId3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00.png"/><Relationship Id="rId25" Type="http://schemas.openxmlformats.org/officeDocument/2006/relationships/slide" Target="slide11.xml"/><Relationship Id="rId33" Type="http://schemas.openxmlformats.org/officeDocument/2006/relationships/image" Target="../media/image16.png"/><Relationship Id="rId38" Type="http://schemas.openxmlformats.org/officeDocument/2006/relationships/image" Target="../media/image17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fferential_GPS" TargetMode="External"/><Relationship Id="rId2" Type="http://schemas.openxmlformats.org/officeDocument/2006/relationships/hyperlink" Target="https://en.wikipedia.org/wiki/GPS_signals#Precision_co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ps.gov/" TargetMode="External"/><Relationship Id="rId5" Type="http://schemas.openxmlformats.org/officeDocument/2006/relationships/hyperlink" Target="https://www.nap.edu/read/9254/chapter/5#7" TargetMode="External"/><Relationship Id="rId4" Type="http://schemas.openxmlformats.org/officeDocument/2006/relationships/hyperlink" Target="https://en.wikipedia.org/wiki/Global_Positioning_Syste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2B9D-1D39-4E7C-8A32-778CF36B1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641CB-01DD-4BDB-9492-DC9707D31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F1A7-CA24-4782-B4A7-C59561D0D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46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IN" dirty="0"/>
              <a:t>Satellite /Space</a:t>
            </a:r>
          </a:p>
          <a:p>
            <a:pPr lvl="1"/>
            <a:r>
              <a:rPr lang="en-IN" dirty="0"/>
              <a:t>Transmitting Signals to User.</a:t>
            </a:r>
          </a:p>
          <a:p>
            <a:r>
              <a:rPr lang="en-IN" dirty="0"/>
              <a:t>Control Segment Stations /Ground Control</a:t>
            </a:r>
          </a:p>
          <a:p>
            <a:pPr lvl="1"/>
            <a:r>
              <a:rPr lang="en-IN" dirty="0"/>
              <a:t>Monitor Stations (Track GPS Satellite as they pass overhead)</a:t>
            </a:r>
          </a:p>
          <a:p>
            <a:pPr lvl="1"/>
            <a:r>
              <a:rPr lang="en-IN" dirty="0"/>
              <a:t>Master Control (Provides commands and control of GPS constellation)</a:t>
            </a:r>
          </a:p>
          <a:p>
            <a:pPr lvl="1"/>
            <a:r>
              <a:rPr lang="en-IN" dirty="0"/>
              <a:t>Ground Antennas (Sends commands, navigation data to the satellite)</a:t>
            </a:r>
          </a:p>
          <a:p>
            <a:r>
              <a:rPr lang="en-IN" dirty="0"/>
              <a:t>User Equipment</a:t>
            </a:r>
          </a:p>
          <a:p>
            <a:pPr lvl="1"/>
            <a:r>
              <a:rPr lang="en-IN" dirty="0"/>
              <a:t>Telematic Device (Installed in your car which records the information about your driving behaviour)</a:t>
            </a:r>
          </a:p>
          <a:p>
            <a:pPr lvl="1"/>
            <a:r>
              <a:rPr lang="en-IN" dirty="0"/>
              <a:t>GPS receiver + Transmitter</a:t>
            </a:r>
          </a:p>
        </p:txBody>
      </p:sp>
    </p:spTree>
    <p:extLst>
      <p:ext uri="{BB962C8B-B14F-4D97-AF65-F5344CB8AC3E}">
        <p14:creationId xmlns:p14="http://schemas.microsoft.com/office/powerpoint/2010/main" val="223360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B78C5-CA5B-474E-8138-EC31FD81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4" y="0"/>
            <a:ext cx="6242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F39CD-D6D9-4A0A-8014-534B1671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9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396E-CC2E-4147-92F5-1237AAA5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6A2D-7F78-4394-81DA-8668D5B13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Modulated Carrier Wave</a:t>
            </a:r>
          </a:p>
          <a:p>
            <a:pPr lvl="1"/>
            <a:r>
              <a:rPr lang="en-IN" dirty="0"/>
              <a:t>Safe transmission of GPS signal from Satellite vehicles to user</a:t>
            </a:r>
          </a:p>
          <a:p>
            <a:r>
              <a:rPr lang="en-IN" dirty="0"/>
              <a:t>GPS PRN(Pseudo random Noise Code)</a:t>
            </a:r>
          </a:p>
          <a:p>
            <a:pPr lvl="1"/>
            <a:r>
              <a:rPr lang="en-IN" dirty="0"/>
              <a:t>Basic identification of the Signal also provides basic frame-work to acquire the signal from user</a:t>
            </a:r>
          </a:p>
          <a:p>
            <a:pPr lvl="1"/>
            <a:r>
              <a:rPr lang="en-IN" dirty="0"/>
              <a:t>It is random sequence of bits.</a:t>
            </a:r>
          </a:p>
          <a:p>
            <a:r>
              <a:rPr lang="en-IN" dirty="0"/>
              <a:t>Navigation Data</a:t>
            </a:r>
          </a:p>
          <a:p>
            <a:pPr lvl="1"/>
            <a:r>
              <a:rPr lang="en-IN" dirty="0"/>
              <a:t>It is the information which we are looking for.</a:t>
            </a:r>
          </a:p>
          <a:p>
            <a:pPr lvl="1"/>
            <a:r>
              <a:rPr lang="en-IN" dirty="0"/>
              <a:t>It is modulated with Carrier frequency after adding with Code  as it possess high energy content.</a:t>
            </a:r>
          </a:p>
        </p:txBody>
      </p:sp>
    </p:spTree>
    <p:extLst>
      <p:ext uri="{BB962C8B-B14F-4D97-AF65-F5344CB8AC3E}">
        <p14:creationId xmlns:p14="http://schemas.microsoft.com/office/powerpoint/2010/main" val="232872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CBC63-29FA-4AD3-ADA5-AA605E7C7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68" y="652656"/>
            <a:ext cx="7716698" cy="50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2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0A27F-34F8-423E-88FF-EC547248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02"/>
            <a:ext cx="12192000" cy="687294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C9AC815-D7EA-4DC4-9228-ABEBF3EDAC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7414764"/>
                  </p:ext>
                </p:extLst>
              </p:nvPr>
            </p:nvGraphicFramePr>
            <p:xfrm>
              <a:off x="406400" y="412750"/>
              <a:ext cx="2133600" cy="1200150"/>
            </p:xfrm>
            <a:graphic>
              <a:graphicData uri="http://schemas.microsoft.com/office/powerpoint/2016/slidezoom">
                <pslz:sldZm>
                  <pslz:sldZmObj sldId="282" cId="518831771">
                    <pslz:zmPr id="{5C75256E-2969-44FC-BFF5-D811AB90540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3600" cy="1200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C9AC815-D7EA-4DC4-9228-ABEBF3EDA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" y="412750"/>
                <a:ext cx="2133600" cy="1200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F1E974A2-B7B8-4BFA-A10F-A9EB7A7AA9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1856979"/>
                  </p:ext>
                </p:extLst>
              </p:nvPr>
            </p:nvGraphicFramePr>
            <p:xfrm>
              <a:off x="283091" y="2090128"/>
              <a:ext cx="2380217" cy="1338872"/>
            </p:xfrm>
            <a:graphic>
              <a:graphicData uri="http://schemas.microsoft.com/office/powerpoint/2016/slidezoom">
                <pslz:sldZm>
                  <pslz:sldZmObj sldId="283" cId="4007826547">
                    <pslz:zmPr id="{28D34C9B-7E64-441F-9F1C-E4452CEA3472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80217" cy="13388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E974A2-B7B8-4BFA-A10F-A9EB7A7AA9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091" y="2090128"/>
                <a:ext cx="2380217" cy="13388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4E025479-0D78-4E3A-A10E-180C45FD16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2640680"/>
                  </p:ext>
                </p:extLst>
              </p:nvPr>
            </p:nvGraphicFramePr>
            <p:xfrm>
              <a:off x="350519" y="3985888"/>
              <a:ext cx="2245360" cy="1263015"/>
            </p:xfrm>
            <a:graphic>
              <a:graphicData uri="http://schemas.microsoft.com/office/powerpoint/2016/slidezoom">
                <pslz:sldZm>
                  <pslz:sldZmObj sldId="284" cId="3453610907">
                    <pslz:zmPr id="{FA9D4C02-330A-4083-880C-BEE56CC1B05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5360" cy="12630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E025479-0D78-4E3A-A10E-180C45FD16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0519" y="3985888"/>
                <a:ext cx="2245360" cy="12630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BF6096B-9C03-4C43-B78B-B435E94AD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8125557"/>
                  </p:ext>
                </p:extLst>
              </p:nvPr>
            </p:nvGraphicFramePr>
            <p:xfrm>
              <a:off x="9540240" y="381317"/>
              <a:ext cx="2245360" cy="1263015"/>
            </p:xfrm>
            <a:graphic>
              <a:graphicData uri="http://schemas.microsoft.com/office/powerpoint/2016/slidezoom">
                <pslz:sldZm>
                  <pslz:sldZmObj sldId="285" cId="91909875">
                    <pslz:zmPr id="{F9748C95-DF07-4861-8E6A-117AA3152EB5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5360" cy="12630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BF6096B-9C03-4C43-B78B-B435E94AD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0240" y="381317"/>
                <a:ext cx="2245360" cy="12630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F9B899D9-161F-404C-A29A-26DC69309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5095370"/>
                  </p:ext>
                </p:extLst>
              </p:nvPr>
            </p:nvGraphicFramePr>
            <p:xfrm>
              <a:off x="11335739" y="6350159"/>
              <a:ext cx="449861" cy="253047"/>
            </p:xfrm>
            <a:graphic>
              <a:graphicData uri="http://schemas.microsoft.com/office/powerpoint/2016/slidezoom">
                <pslz:sldZm>
                  <pslz:sldZmObj sldId="259" cId="2638128564">
                    <pslz:zmPr id="{34E6AFD5-DE56-4019-8339-A77BDAA93191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9861" cy="2530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F9B899D9-161F-404C-A29A-26DC69309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35739" y="6350159"/>
                <a:ext cx="449861" cy="2530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3FEEB62D-F808-47A4-9D2C-9C6A935606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306675"/>
                  </p:ext>
                </p:extLst>
              </p:nvPr>
            </p:nvGraphicFramePr>
            <p:xfrm>
              <a:off x="9540239" y="3958290"/>
              <a:ext cx="2245361" cy="1263016"/>
            </p:xfrm>
            <a:graphic>
              <a:graphicData uri="http://schemas.microsoft.com/office/powerpoint/2016/slidezoom">
                <pslz:sldZm>
                  <pslz:sldZmObj sldId="288" cId="1508599009">
                    <pslz:zmPr id="{151CF61B-4E78-40DA-99DD-915A809D5075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5361" cy="126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FEEB62D-F808-47A4-9D2C-9C6A935606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40239" y="3958290"/>
                <a:ext cx="2245361" cy="12630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DA607927-5946-485F-B5A6-68F17AC9D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085216"/>
                  </p:ext>
                </p:extLst>
              </p:nvPr>
            </p:nvGraphicFramePr>
            <p:xfrm>
              <a:off x="4972755" y="5339555"/>
              <a:ext cx="2246490" cy="1263651"/>
            </p:xfrm>
            <a:graphic>
              <a:graphicData uri="http://schemas.microsoft.com/office/powerpoint/2016/slidezoom">
                <pslz:sldZm>
                  <pslz:sldZmObj sldId="289" cId="2703761975">
                    <pslz:zmPr id="{8CB32AF0-C8DC-45E8-909F-BD608DAB4259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6490" cy="1263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A607927-5946-485F-B5A6-68F17AC9D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72755" y="5339555"/>
                <a:ext cx="2246490" cy="1263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8D15264-859F-45EB-860E-7946D23B90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312701"/>
                  </p:ext>
                </p:extLst>
              </p:nvPr>
            </p:nvGraphicFramePr>
            <p:xfrm>
              <a:off x="9540239" y="2090128"/>
              <a:ext cx="2245360" cy="1263015"/>
            </p:xfrm>
            <a:graphic>
              <a:graphicData uri="http://schemas.microsoft.com/office/powerpoint/2016/slidezoom">
                <pslz:sldZm>
                  <pslz:sldZmObj sldId="271" cId="2300629569">
                    <pslz:zmPr id="{1414A3BB-6BFC-4B7B-ADDE-676FBD1E604C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5360" cy="12630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8D15264-859F-45EB-860E-7946D23B90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0239" y="2090128"/>
                <a:ext cx="2245360" cy="12630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73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Working of GPS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Century" panose="02040604050505020304" pitchFamily="18" charset="0"/>
                <a:cs typeface="Times New Roman" panose="02020603050405020304" pitchFamily="18" charset="0"/>
              </a:rPr>
              <a:t>The GPS receiver receives high frequency signals from at least 4 satellites to accurately determine the latitude, longitude and altitude of the receiver.</a:t>
            </a:r>
          </a:p>
          <a:p>
            <a:r>
              <a:rPr lang="en-IN" dirty="0">
                <a:latin typeface="Century" panose="02040604050505020304" pitchFamily="18" charset="0"/>
                <a:cs typeface="Times New Roman" panose="02020603050405020304" pitchFamily="18" charset="0"/>
              </a:rPr>
              <a:t>This technique of locating is called </a:t>
            </a:r>
            <a:r>
              <a:rPr lang="en-IN" b="1" i="1" dirty="0">
                <a:latin typeface="Century" panose="02040604050505020304" pitchFamily="18" charset="0"/>
                <a:cs typeface="Times New Roman" panose="02020603050405020304" pitchFamily="18" charset="0"/>
              </a:rPr>
              <a:t>Trilateration</a:t>
            </a:r>
            <a:r>
              <a:rPr lang="en-IN" dirty="0">
                <a:latin typeface="Century" panose="020406040505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dirty="0">
                <a:latin typeface="Century" panose="02040604050505020304" pitchFamily="18" charset="0"/>
                <a:cs typeface="Times New Roman" panose="02020603050405020304" pitchFamily="18" charset="0"/>
              </a:rPr>
              <a:t>At any given moment, any GPS device can read signals from 6 or more satellites.</a:t>
            </a:r>
            <a:endParaRPr lang="en-US" dirty="0">
              <a:latin typeface="Century" panose="020406040505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883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Trilateration in 2-D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14BC0-DE74-4A44-BE94-296AD0F3D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61" y="3711528"/>
            <a:ext cx="3457925" cy="25058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033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entury" panose="02040604050505020304" pitchFamily="18" charset="0"/>
              </a:rPr>
              <a:t>Consider we have 3 satellites broadcasting signals and a GPS receiver.</a:t>
            </a:r>
          </a:p>
          <a:p>
            <a:r>
              <a:rPr lang="en-US" sz="2600" dirty="0">
                <a:latin typeface="Century" panose="02040604050505020304" pitchFamily="18" charset="0"/>
              </a:rPr>
              <a:t>As the signal contains time, and considering speed of light as c (=3x10</a:t>
            </a:r>
            <a:r>
              <a:rPr lang="en-US" sz="2600" baseline="30000" dirty="0">
                <a:latin typeface="Century" panose="02040604050505020304" pitchFamily="18" charset="0"/>
              </a:rPr>
              <a:t>8</a:t>
            </a:r>
            <a:r>
              <a:rPr lang="en-US" sz="2600" dirty="0">
                <a:latin typeface="Century" panose="02040604050505020304" pitchFamily="18" charset="0"/>
              </a:rPr>
              <a:t> m/s) we can calculate the distance (=r) of receiver from the satellite forming a circle of radius r.</a:t>
            </a:r>
          </a:p>
          <a:p>
            <a:r>
              <a:rPr lang="en-US" sz="2600" dirty="0">
                <a:latin typeface="Century" panose="02040604050505020304" pitchFamily="18" charset="0"/>
              </a:rPr>
              <a:t>Step 1: We get a circle for satellite 1 such</a:t>
            </a:r>
          </a:p>
          <a:p>
            <a:pPr marL="0" indent="0">
              <a:buNone/>
            </a:pPr>
            <a:r>
              <a:rPr lang="en-US" sz="2600" dirty="0">
                <a:latin typeface="Century" panose="02040604050505020304" pitchFamily="18" charset="0"/>
              </a:rPr>
              <a:t>   that the receiver is located anywhere </a:t>
            </a:r>
          </a:p>
          <a:p>
            <a:pPr marL="0" indent="0">
              <a:buNone/>
            </a:pPr>
            <a:r>
              <a:rPr lang="en-US" sz="2600" dirty="0">
                <a:latin typeface="Century" panose="02040604050505020304" pitchFamily="18" charset="0"/>
              </a:rPr>
              <a:t>   on the circumference of circle.</a:t>
            </a:r>
          </a:p>
        </p:txBody>
      </p:sp>
    </p:spTree>
    <p:extLst>
      <p:ext uri="{BB962C8B-B14F-4D97-AF65-F5344CB8AC3E}">
        <p14:creationId xmlns:p14="http://schemas.microsoft.com/office/powerpoint/2010/main" val="400782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Trilateration in 2-D</a:t>
            </a:r>
            <a:endParaRPr lang="en-IN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1155" cy="2500569"/>
          </a:xfrm>
        </p:spPr>
        <p:txBody>
          <a:bodyPr/>
          <a:lstStyle/>
          <a:p>
            <a:r>
              <a:rPr lang="en-US" sz="2600" dirty="0">
                <a:latin typeface="Century" panose="02040604050505020304" pitchFamily="18" charset="0"/>
              </a:rPr>
              <a:t>Step 2: Another circle for satellite 2 is obtained such that the two circles intersect at two points where the receiver might be located.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2B8BE-7D06-4368-8F04-CE1A7732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78" y="1027906"/>
            <a:ext cx="3544077" cy="2568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3736B-D6F8-44CE-B85B-6D6B9A6AF19C}"/>
              </a:ext>
            </a:extLst>
          </p:cNvPr>
          <p:cNvSpPr txBox="1"/>
          <p:nvPr/>
        </p:nvSpPr>
        <p:spPr>
          <a:xfrm>
            <a:off x="7121978" y="4083846"/>
            <a:ext cx="39722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entury" panose="02040604050505020304" pitchFamily="18" charset="0"/>
              </a:rPr>
              <a:t>Step 3: The circle of satellite 3 passes through either of the two points thereby locating the receiver. </a:t>
            </a:r>
            <a:endParaRPr lang="en-IN" sz="2600" dirty="0">
              <a:latin typeface="Century" panose="02040604050505020304" pitchFamily="18" charset="0"/>
            </a:endParaRP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ACB3B-F13C-4F8F-9881-98D393C3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17" y="3991897"/>
            <a:ext cx="3327319" cy="241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CA234-87C9-4FA2-812D-AF6B5D93BF1D}"/>
              </a:ext>
            </a:extLst>
          </p:cNvPr>
          <p:cNvSpPr txBox="1"/>
          <p:nvPr/>
        </p:nvSpPr>
        <p:spPr>
          <a:xfrm>
            <a:off x="7346929" y="329810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E3013-1074-4772-ADF9-64FB505FEF09}"/>
              </a:ext>
            </a:extLst>
          </p:cNvPr>
          <p:cNvSpPr txBox="1"/>
          <p:nvPr/>
        </p:nvSpPr>
        <p:spPr>
          <a:xfrm>
            <a:off x="2182761" y="6036384"/>
            <a:ext cx="9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61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48E9-F39C-4954-8EAE-452E009C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Glance!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C5C3BDD-586C-4AAC-80E3-0B1580C3E5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9338918"/>
                  </p:ext>
                </p:extLst>
              </p:nvPr>
            </p:nvGraphicFramePr>
            <p:xfrm>
              <a:off x="7534768" y="1845310"/>
              <a:ext cx="3348283" cy="1883409"/>
            </p:xfrm>
            <a:graphic>
              <a:graphicData uri="http://schemas.microsoft.com/office/powerpoint/2016/slidezoom">
                <pslz:sldZm>
                  <pslz:sldZmObj sldId="258" cId="2026732672">
                    <pslz:zmPr id="{810EFC60-C726-4A5E-B692-F923D35567F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8283" cy="18834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C5C3BDD-586C-4AAC-80E3-0B1580C3E5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4768" y="1845310"/>
                <a:ext cx="3348283" cy="18834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DB140FD-C2AE-48CF-9C47-9B3C32581F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090407"/>
                  </p:ext>
                </p:extLst>
              </p:nvPr>
            </p:nvGraphicFramePr>
            <p:xfrm>
              <a:off x="4186484" y="4457065"/>
              <a:ext cx="3348284" cy="1883410"/>
            </p:xfrm>
            <a:graphic>
              <a:graphicData uri="http://schemas.microsoft.com/office/powerpoint/2016/slidezoom">
                <pslz:sldZm>
                  <pslz:sldZmObj sldId="259" cId="2638128564">
                    <pslz:zmPr id="{7B055D1C-9C3A-4293-9EB2-B9EF7D675B26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8284" cy="18834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DB140FD-C2AE-48CF-9C47-9B3C32581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6484" y="4457065"/>
                <a:ext cx="3348284" cy="18834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B4F52AB-9199-435D-936C-EF25AAF877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4125493"/>
                  </p:ext>
                </p:extLst>
              </p:nvPr>
            </p:nvGraphicFramePr>
            <p:xfrm>
              <a:off x="838200" y="1845309"/>
              <a:ext cx="3348284" cy="1883410"/>
            </p:xfrm>
            <a:graphic>
              <a:graphicData uri="http://schemas.microsoft.com/office/powerpoint/2016/slidezoom">
                <pslz:sldZm>
                  <pslz:sldZmObj sldId="257" cId="1865388441">
                    <pslz:zmPr id="{4742D235-5AE1-4B38-8578-DA9734C1534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8284" cy="18834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B4F52AB-9199-435D-936C-EF25AAF87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200" y="1845309"/>
                <a:ext cx="3348284" cy="18834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328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Trilateration in 3D</a:t>
            </a:r>
            <a:endParaRPr lang="en-IN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1323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entury" panose="02040604050505020304" pitchFamily="18" charset="0"/>
              </a:rPr>
              <a:t>When in 3D, there is a sphere of radius r instead of a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entury" panose="02040604050505020304" pitchFamily="18" charset="0"/>
              </a:rPr>
              <a:t>So intersection of two spheres give a circle.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entury" panose="02040604050505020304" pitchFamily="18" charset="0"/>
              </a:rPr>
              <a:t>Intersection of three spheres give two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Century" panose="02040604050505020304" pitchFamily="18" charset="0"/>
              </a:rPr>
              <a:t>Thus in order to know the location we need at least four satellites. </a:t>
            </a:r>
            <a:endParaRPr lang="en-IN" sz="2600" dirty="0">
              <a:latin typeface="Century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31D1B-0C9A-4C15-B413-D44C33E7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20" y="1523540"/>
            <a:ext cx="4869180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9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Journey of a Signal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316" y="1543203"/>
            <a:ext cx="5180115" cy="4680615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Century" panose="02040604050505020304" pitchFamily="18" charset="0"/>
              </a:rPr>
              <a:t>Riding atop the carrier signal in the band of radio frequency (RF), the signal leaves the satellite antenna at a power level of only few hundred watts.</a:t>
            </a:r>
          </a:p>
          <a:p>
            <a:pPr marL="0" indent="0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Century" panose="02040604050505020304" pitchFamily="18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Century" panose="02040604050505020304" pitchFamily="18" charset="0"/>
              </a:rPr>
              <a:t>The signal maintains it characteristics till it reaches up to an altitude of 1000 km above the Earth’s surface that is ionosphere.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9CEFA-3596-4399-A55F-09CE0C819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9" y="1690688"/>
            <a:ext cx="5337431" cy="46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9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Relativity and GPS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Century" panose="02040604050505020304" pitchFamily="18" charset="0"/>
              </a:rPr>
              <a:t>The atomic clock present in satellite revolves around the Earth at a speed of 14,000 km/h which is much higher than the clocks on Earth.</a:t>
            </a:r>
          </a:p>
          <a:p>
            <a:r>
              <a:rPr lang="en-US" sz="2600" dirty="0">
                <a:latin typeface="Century" panose="02040604050505020304" pitchFamily="18" charset="0"/>
              </a:rPr>
              <a:t>According to Einstein’s Theory of Special Relativity, time dilation of about 7 microseconds per day takes place.</a:t>
            </a:r>
          </a:p>
          <a:p>
            <a:r>
              <a:rPr lang="en-US" sz="2600" dirty="0">
                <a:latin typeface="Century" panose="02040604050505020304" pitchFamily="18" charset="0"/>
              </a:rPr>
              <a:t>Also, the clocks are 20,000 km above Earth and experience much less gravity.</a:t>
            </a:r>
          </a:p>
          <a:p>
            <a:r>
              <a:rPr lang="en-US" sz="2600" dirty="0">
                <a:latin typeface="Century" panose="02040604050505020304" pitchFamily="18" charset="0"/>
              </a:rPr>
              <a:t>According to Theory of General Relativity, this increases the speed of clock by 45 microseconds per day.</a:t>
            </a:r>
          </a:p>
        </p:txBody>
      </p:sp>
    </p:spTree>
    <p:extLst>
      <p:ext uri="{BB962C8B-B14F-4D97-AF65-F5344CB8AC3E}">
        <p14:creationId xmlns:p14="http://schemas.microsoft.com/office/powerpoint/2010/main" val="150859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B2C2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Relativity and GPS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Century" panose="02040604050505020304" pitchFamily="18" charset="0"/>
              </a:rPr>
              <a:t>Thus,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entury" panose="02040604050505020304" pitchFamily="18" charset="0"/>
              </a:rPr>
              <a:t>time on a GPS satellite clock advances faster than a clock on the ground by about 38 microseconds per day.</a:t>
            </a:r>
          </a:p>
          <a:p>
            <a:r>
              <a:rPr lang="en-US" sz="2600" dirty="0">
                <a:solidFill>
                  <a:srgbClr val="000000"/>
                </a:solidFill>
                <a:latin typeface="Century" panose="02040604050505020304" pitchFamily="18" charset="0"/>
              </a:rPr>
              <a:t>If left uncorrected, this can cause navigational errors larger than 10 km.</a:t>
            </a:r>
            <a:endParaRPr lang="en-US" sz="2600" b="0" i="0" dirty="0">
              <a:solidFill>
                <a:srgbClr val="000000"/>
              </a:solidFill>
              <a:effectLst/>
              <a:latin typeface="Century" panose="02040604050505020304" pitchFamily="18" charset="0"/>
            </a:endParaRPr>
          </a:p>
          <a:p>
            <a:r>
              <a:rPr lang="en-US" sz="2600" dirty="0">
                <a:latin typeface="Century" panose="02040604050505020304" pitchFamily="18" charset="0"/>
              </a:rPr>
              <a:t>GPS accounts for relativity by electronically adjusting the rates of the satellite clocks, and by building mathematical corrections into the computer chips which solve for the user's location.</a:t>
            </a:r>
          </a:p>
          <a:p>
            <a:r>
              <a:rPr lang="en-US" sz="2600" dirty="0">
                <a:latin typeface="Century" panose="02040604050505020304" pitchFamily="18" charset="0"/>
              </a:rPr>
              <a:t>Without the proper application of relativity, GPS would fail in its navigational functions within about 2 minutes.</a:t>
            </a:r>
            <a:endParaRPr lang="en-IN" sz="2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61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38DE9-274F-4FB2-AD2E-159B7D87C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3F27E09-7DF1-4990-B309-2694594E64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348793"/>
                  </p:ext>
                </p:extLst>
              </p:nvPr>
            </p:nvGraphicFramePr>
            <p:xfrm>
              <a:off x="345440" y="1647918"/>
              <a:ext cx="1849120" cy="1040130"/>
            </p:xfrm>
            <a:graphic>
              <a:graphicData uri="http://schemas.microsoft.com/office/powerpoint/2016/slidezoom">
                <pslz:sldZm>
                  <pslz:sldZmObj sldId="277" cId="260863270">
                    <pslz:zmPr id="{D6FC3A6B-4389-4F60-BB49-EB8A00AE8F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3F27E09-7DF1-4990-B309-2694594E64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40" y="1647918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79C557C1-8CF4-41A7-9D63-7E7438B3B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560363"/>
                  </p:ext>
                </p:extLst>
              </p:nvPr>
            </p:nvGraphicFramePr>
            <p:xfrm>
              <a:off x="345440" y="2997656"/>
              <a:ext cx="1849120" cy="1040130"/>
            </p:xfrm>
            <a:graphic>
              <a:graphicData uri="http://schemas.microsoft.com/office/powerpoint/2016/slidezoom">
                <pslz:sldZm>
                  <pslz:sldZmObj sldId="292" cId="1912046479">
                    <pslz:zmPr id="{F8B24AE0-9056-43FC-9002-334FE785E15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9C557C1-8CF4-41A7-9D63-7E7438B3B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440" y="2997656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2D29A55-D34B-4830-AE73-0A96265C14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4535339"/>
                  </p:ext>
                </p:extLst>
              </p:nvPr>
            </p:nvGraphicFramePr>
            <p:xfrm>
              <a:off x="345440" y="4360979"/>
              <a:ext cx="1849120" cy="1040130"/>
            </p:xfrm>
            <a:graphic>
              <a:graphicData uri="http://schemas.microsoft.com/office/powerpoint/2016/slidezoom">
                <pslz:sldZm>
                  <pslz:sldZmObj sldId="278" cId="3810157073">
                    <pslz:zmPr id="{D0E1F241-7327-4FCF-8F16-E7F1524E0E02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2D29A55-D34B-4830-AE73-0A96265C14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440" y="4360979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3AEEB1B6-A035-4E4E-AC3A-3576CA46F5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3492266"/>
                  </p:ext>
                </p:extLst>
              </p:nvPr>
            </p:nvGraphicFramePr>
            <p:xfrm>
              <a:off x="2651760" y="5648961"/>
              <a:ext cx="1849120" cy="1040130"/>
            </p:xfrm>
            <a:graphic>
              <a:graphicData uri="http://schemas.microsoft.com/office/powerpoint/2016/slidezoom">
                <pslz:sldZm>
                  <pslz:sldZmObj sldId="272" cId="3666301916">
                    <pslz:zmPr id="{6A65BDDF-90FC-4F24-B6C8-AB27AE8C3C8E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AEEB1B6-A035-4E4E-AC3A-3576CA46F5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51760" y="5648961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1C95FAB2-BF69-4BA6-9F87-4FF9727E8D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2622938"/>
                  </p:ext>
                </p:extLst>
              </p:nvPr>
            </p:nvGraphicFramePr>
            <p:xfrm>
              <a:off x="345440" y="373279"/>
              <a:ext cx="1849120" cy="1040130"/>
            </p:xfrm>
            <a:graphic>
              <a:graphicData uri="http://schemas.microsoft.com/office/powerpoint/2016/slidezoom">
                <pslz:sldZm>
                  <pslz:sldZmObj sldId="276" cId="1541799852">
                    <pslz:zmPr id="{10B1296C-5AFD-4E07-93AC-AEE3B5A926D9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C95FAB2-BF69-4BA6-9F87-4FF9727E8D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5440" y="373279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C6AB335-09F8-40E8-9491-593C52A3FB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620593"/>
                  </p:ext>
                </p:extLst>
              </p:nvPr>
            </p:nvGraphicFramePr>
            <p:xfrm>
              <a:off x="9733280" y="373279"/>
              <a:ext cx="1849120" cy="1040130"/>
            </p:xfrm>
            <a:graphic>
              <a:graphicData uri="http://schemas.microsoft.com/office/powerpoint/2016/slidezoom">
                <pslz:sldZm>
                  <pslz:sldZmObj sldId="268" cId="1768147370">
                    <pslz:zmPr id="{E24BAD6B-080A-4D24-8E6B-62815B9DFB1D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4C6AB335-09F8-40E8-9491-593C52A3FB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33280" y="373279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DEC6036D-B4A9-46DC-9472-BC30D3FC63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5855472"/>
                  </p:ext>
                </p:extLst>
              </p:nvPr>
            </p:nvGraphicFramePr>
            <p:xfrm>
              <a:off x="9733276" y="2997656"/>
              <a:ext cx="1849122" cy="1040131"/>
            </p:xfrm>
            <a:graphic>
              <a:graphicData uri="http://schemas.microsoft.com/office/powerpoint/2016/slidezoom">
                <pslz:sldZm>
                  <pslz:sldZmObj sldId="280" cId="1959573414">
                    <pslz:zmPr id="{9F246999-99DB-4651-9D2D-064848EE97CB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2" cy="1040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DEC6036D-B4A9-46DC-9472-BC30D3FC63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33276" y="2997656"/>
                <a:ext cx="1849122" cy="1040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419547B-D1A1-4BF3-BF61-93693B7D8B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7174453"/>
                  </p:ext>
                </p:extLst>
              </p:nvPr>
            </p:nvGraphicFramePr>
            <p:xfrm>
              <a:off x="9733278" y="4357904"/>
              <a:ext cx="1849120" cy="1040130"/>
            </p:xfrm>
            <a:graphic>
              <a:graphicData uri="http://schemas.microsoft.com/office/powerpoint/2016/slidezoom">
                <pslz:sldZm>
                  <pslz:sldZmObj sldId="275" cId="4114252800">
                    <pslz:zmPr id="{19D14FE4-551F-44C5-ADC9-4D7372A2F7CE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A419547B-D1A1-4BF3-BF61-93693B7D8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33278" y="4357904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E20C566C-B4C0-4989-8788-078B44604A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543330"/>
                  </p:ext>
                </p:extLst>
              </p:nvPr>
            </p:nvGraphicFramePr>
            <p:xfrm>
              <a:off x="7691122" y="5648960"/>
              <a:ext cx="1849122" cy="1040131"/>
            </p:xfrm>
            <a:graphic>
              <a:graphicData uri="http://schemas.microsoft.com/office/powerpoint/2016/slidezoom">
                <pslz:sldZm>
                  <pslz:sldZmObj sldId="279" cId="29448071">
                    <pslz:zmPr id="{3BFA0D84-7A14-465E-B1EF-06CA50DBF2C7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2" cy="10401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E20C566C-B4C0-4989-8788-078B44604A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91122" y="5648960"/>
                <a:ext cx="1849122" cy="10401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A21C386-325C-485F-A7F2-A90AA7B9AA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935450"/>
                  </p:ext>
                </p:extLst>
              </p:nvPr>
            </p:nvGraphicFramePr>
            <p:xfrm>
              <a:off x="9733278" y="1646501"/>
              <a:ext cx="1849120" cy="1040130"/>
            </p:xfrm>
            <a:graphic>
              <a:graphicData uri="http://schemas.microsoft.com/office/powerpoint/2016/slidezoom">
                <pslz:sldZm>
                  <pslz:sldZmObj sldId="298" cId="1009932260">
                    <pslz:zmPr id="{A117F85B-9201-4BF8-89BB-549859CEB85F}" returnToParent="0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49120" cy="10401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2A21C386-325C-485F-A7F2-A90AA7B9AA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733278" y="1646501"/>
                <a:ext cx="1849120" cy="10401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128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accurate is GPS?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 100% reliable.</a:t>
            </a:r>
          </a:p>
          <a:p>
            <a:r>
              <a:rPr lang="en-IN" dirty="0"/>
              <a:t>GPS is 500 - 100cm accurate .</a:t>
            </a:r>
          </a:p>
          <a:p>
            <a:r>
              <a:rPr lang="en-IN" dirty="0"/>
              <a:t>DGPS</a:t>
            </a:r>
          </a:p>
          <a:p>
            <a:pPr lvl="1"/>
            <a:r>
              <a:rPr lang="en-IN" dirty="0"/>
              <a:t>Differential Global Positioning System</a:t>
            </a:r>
          </a:p>
          <a:p>
            <a:pPr lvl="1"/>
            <a:r>
              <a:rPr lang="en-IN" dirty="0"/>
              <a:t>More Accurate than GPS</a:t>
            </a:r>
          </a:p>
          <a:p>
            <a:pPr lvl="1"/>
            <a:r>
              <a:rPr lang="en-IN" dirty="0"/>
              <a:t>From 15m to 1-3 cm</a:t>
            </a:r>
          </a:p>
          <a:p>
            <a:pPr lvl="1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1C30D-EDF0-4A54-A252-9096E12D7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21" y="1711008"/>
            <a:ext cx="3542554" cy="33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dirty="0"/>
              <a:t>G.P.S Signal Error 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700" dirty="0"/>
              <a:t>Atmospheric Errors</a:t>
            </a:r>
          </a:p>
          <a:p>
            <a:pPr lvl="1"/>
            <a:r>
              <a:rPr lang="en-IN" sz="2700" i="0" dirty="0">
                <a:solidFill>
                  <a:srgbClr val="000000"/>
                </a:solidFill>
                <a:effectLst/>
              </a:rPr>
              <a:t>Ionosphere - I</a:t>
            </a:r>
            <a:r>
              <a:rPr lang="en-IN" sz="2700" dirty="0">
                <a:solidFill>
                  <a:srgbClr val="000000"/>
                </a:solidFill>
              </a:rPr>
              <a:t>t is different for different signals</a:t>
            </a:r>
          </a:p>
          <a:p>
            <a:pPr lvl="2"/>
            <a:r>
              <a:rPr lang="en-IN" sz="2700" dirty="0"/>
              <a:t>Carrier wave</a:t>
            </a:r>
          </a:p>
          <a:p>
            <a:pPr lvl="2"/>
            <a:r>
              <a:rPr lang="en-IN" sz="2700" dirty="0"/>
              <a:t>Coded signal</a:t>
            </a:r>
          </a:p>
          <a:p>
            <a:pPr lvl="1"/>
            <a:r>
              <a:rPr lang="en-IN" sz="2700" dirty="0">
                <a:solidFill>
                  <a:srgbClr val="000000"/>
                </a:solidFill>
              </a:rPr>
              <a:t>T</a:t>
            </a:r>
            <a:r>
              <a:rPr lang="en-IN" sz="2700" i="0" dirty="0">
                <a:solidFill>
                  <a:srgbClr val="000000"/>
                </a:solidFill>
                <a:effectLst/>
              </a:rPr>
              <a:t>roposphere delays</a:t>
            </a:r>
          </a:p>
          <a:p>
            <a:pPr lvl="2"/>
            <a:r>
              <a:rPr lang="en-IN" sz="2700" dirty="0">
                <a:solidFill>
                  <a:srgbClr val="000000"/>
                </a:solidFill>
              </a:rPr>
              <a:t>Temperature</a:t>
            </a:r>
          </a:p>
          <a:p>
            <a:pPr lvl="2"/>
            <a:r>
              <a:rPr lang="en-IN" sz="2700" dirty="0">
                <a:solidFill>
                  <a:srgbClr val="000000"/>
                </a:solidFill>
              </a:rPr>
              <a:t>Humidity</a:t>
            </a:r>
          </a:p>
          <a:p>
            <a:pPr lvl="2"/>
            <a:r>
              <a:rPr lang="en-IN" sz="2700" dirty="0">
                <a:solidFill>
                  <a:srgbClr val="000000"/>
                </a:solidFill>
              </a:rPr>
              <a:t>Pressure</a:t>
            </a:r>
          </a:p>
          <a:p>
            <a:pPr lvl="2"/>
            <a:r>
              <a:rPr lang="en-IN" sz="2700" dirty="0"/>
              <a:t>Particulates</a:t>
            </a:r>
          </a:p>
        </p:txBody>
      </p:sp>
    </p:spTree>
    <p:extLst>
      <p:ext uri="{BB962C8B-B14F-4D97-AF65-F5344CB8AC3E}">
        <p14:creationId xmlns:p14="http://schemas.microsoft.com/office/powerpoint/2010/main" val="26086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ow Does GPS Work? | Engineering360">
            <a:extLst>
              <a:ext uri="{FF2B5EF4-FFF2-40B4-BE49-F238E27FC236}">
                <a16:creationId xmlns:a16="http://schemas.microsoft.com/office/drawing/2014/main" id="{C9FEF4D9-C51C-4264-9E98-B32600BC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05" y="1201738"/>
            <a:ext cx="36385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46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9440"/>
            <a:ext cx="10515600" cy="5577523"/>
          </a:xfrm>
        </p:spPr>
        <p:txBody>
          <a:bodyPr>
            <a:normAutofit/>
          </a:bodyPr>
          <a:lstStyle/>
          <a:p>
            <a:r>
              <a:rPr lang="en-IN" sz="2600" i="0" dirty="0">
                <a:solidFill>
                  <a:srgbClr val="000000"/>
                </a:solidFill>
                <a:effectLst/>
              </a:rPr>
              <a:t>Signal multipath</a:t>
            </a:r>
          </a:p>
          <a:p>
            <a:pPr lvl="1"/>
            <a:r>
              <a:rPr lang="en-IN" sz="2600" dirty="0">
                <a:solidFill>
                  <a:srgbClr val="000000"/>
                </a:solidFill>
              </a:rPr>
              <a:t>GPS signal </a:t>
            </a:r>
            <a:r>
              <a:rPr lang="en-IN" sz="2600" u="sng" dirty="0">
                <a:solidFill>
                  <a:srgbClr val="000000"/>
                </a:solidFill>
              </a:rPr>
              <a:t>reflects</a:t>
            </a:r>
            <a:r>
              <a:rPr lang="en-IN" sz="2600" dirty="0">
                <a:solidFill>
                  <a:srgbClr val="000000"/>
                </a:solidFill>
              </a:rPr>
              <a:t> off tall building and other such obstacles</a:t>
            </a:r>
          </a:p>
          <a:p>
            <a:pPr lvl="1"/>
            <a:r>
              <a:rPr lang="en-IN" sz="2600" dirty="0">
                <a:solidFill>
                  <a:srgbClr val="000000"/>
                </a:solidFill>
              </a:rPr>
              <a:t>Hence, increasing the travel time.</a:t>
            </a:r>
            <a:endParaRPr lang="en-IN" sz="2600" dirty="0"/>
          </a:p>
          <a:p>
            <a:r>
              <a:rPr lang="en-IN" sz="2600" dirty="0"/>
              <a:t>Orbital Errors</a:t>
            </a:r>
          </a:p>
          <a:p>
            <a:pPr lvl="1"/>
            <a:r>
              <a:rPr lang="en-IN" sz="2600" dirty="0"/>
              <a:t>It is not always that that the </a:t>
            </a:r>
            <a:r>
              <a:rPr lang="en-IN" sz="2600" u="sng" dirty="0"/>
              <a:t>location</a:t>
            </a:r>
            <a:r>
              <a:rPr lang="en-IN" sz="2600" dirty="0"/>
              <a:t> provided by satellite is  accurate, this is because of orbital error.</a:t>
            </a:r>
          </a:p>
          <a:p>
            <a:r>
              <a:rPr lang="en-IN" sz="2600" dirty="0"/>
              <a:t>Number of satellites visible</a:t>
            </a:r>
          </a:p>
          <a:p>
            <a:pPr lvl="1"/>
            <a:r>
              <a:rPr lang="en-IN" sz="2600" dirty="0"/>
              <a:t>The more satellites the more accurate it is.</a:t>
            </a:r>
          </a:p>
          <a:p>
            <a:pPr lvl="1"/>
            <a:r>
              <a:rPr lang="en-IN" sz="2600" dirty="0"/>
              <a:t>So, for instance it may happen that four satellites are used to spot a region but due to some </a:t>
            </a:r>
            <a:r>
              <a:rPr lang="en-IN" sz="2600" u="sng" dirty="0"/>
              <a:t>obstacles</a:t>
            </a:r>
            <a:r>
              <a:rPr lang="en-IN" sz="2600" dirty="0"/>
              <a:t> say tall building one satellite may not give accurate results hence resulting in error due to use of less number of satellites.</a:t>
            </a:r>
          </a:p>
          <a:p>
            <a:pPr lvl="1"/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381015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96241"/>
            <a:ext cx="10515600" cy="3454399"/>
          </a:xfrm>
        </p:spPr>
        <p:txBody>
          <a:bodyPr>
            <a:normAutofit/>
          </a:bodyPr>
          <a:lstStyle/>
          <a:p>
            <a:r>
              <a:rPr lang="en-IN" sz="2400" dirty="0"/>
              <a:t>Satellite shading/geometry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Satellite signals are more accurate when satellites are positioned at large angles relative to each other, instead of in a line or close grouping, so if this is not taken care it may result in error.</a:t>
            </a:r>
          </a:p>
          <a:p>
            <a:r>
              <a:rPr lang="en-IN" sz="2400" dirty="0"/>
              <a:t>Receiver Error</a:t>
            </a:r>
          </a:p>
          <a:p>
            <a:pPr lvl="1"/>
            <a:r>
              <a:rPr lang="en-IN" dirty="0"/>
              <a:t>A receiver build in clock may have some slight timing errors.</a:t>
            </a:r>
          </a:p>
          <a:p>
            <a:pPr lvl="1"/>
            <a:r>
              <a:rPr lang="en-IN" dirty="0"/>
              <a:t>This is because it is less accurate than the atomic clock which is situated in GPS satellites.</a:t>
            </a:r>
          </a:p>
          <a:p>
            <a:endParaRPr lang="en-IN" sz="2400" dirty="0"/>
          </a:p>
        </p:txBody>
      </p:sp>
      <p:pic>
        <p:nvPicPr>
          <p:cNvPr id="8194" name="Picture 2" descr="a. Satellite Geometry Representation for two satellites. ">
            <a:extLst>
              <a:ext uri="{FF2B5EF4-FFF2-40B4-BE49-F238E27FC236}">
                <a16:creationId xmlns:a16="http://schemas.microsoft.com/office/drawing/2014/main" id="{7797E2E4-B88D-4BE5-BCDD-DA24FAB5D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86" y="3650931"/>
            <a:ext cx="6581828" cy="281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0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8D8B7-837F-44B5-8EEE-9E786789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1D876D1-6C66-4575-B43D-BDEC8DF625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8316700"/>
                  </p:ext>
                </p:extLst>
              </p:nvPr>
            </p:nvGraphicFramePr>
            <p:xfrm>
              <a:off x="395958" y="97790"/>
              <a:ext cx="1704622" cy="958850"/>
            </p:xfrm>
            <a:graphic>
              <a:graphicData uri="http://schemas.microsoft.com/office/powerpoint/2016/slidezoom">
                <pslz:sldZm>
                  <pslz:sldZmObj sldId="256" cId="3862830420">
                    <pslz:zmPr id="{56D2EB9C-C9BB-4D44-ABF1-063482465DC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1D876D1-6C66-4575-B43D-BDEC8DF625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958" y="97790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A5D1755-43D4-44C5-9AD1-294C7A753B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9751085"/>
                  </p:ext>
                </p:extLst>
              </p:nvPr>
            </p:nvGraphicFramePr>
            <p:xfrm>
              <a:off x="2928902" y="97790"/>
              <a:ext cx="1704622" cy="958850"/>
            </p:xfrm>
            <a:graphic>
              <a:graphicData uri="http://schemas.microsoft.com/office/powerpoint/2016/slidezoom">
                <pslz:sldZm>
                  <pslz:sldZmObj sldId="294" cId="2358670436">
                    <pslz:zmPr id="{59E45757-6225-4C65-91C2-A50B1F247D2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A5D1755-43D4-44C5-9AD1-294C7A753B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8902" y="97790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05A5EEB8-5AB3-4830-8AE6-3724E09DE3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4289882"/>
                  </p:ext>
                </p:extLst>
              </p:nvPr>
            </p:nvGraphicFramePr>
            <p:xfrm>
              <a:off x="5243689" y="97790"/>
              <a:ext cx="1704622" cy="958850"/>
            </p:xfrm>
            <a:graphic>
              <a:graphicData uri="http://schemas.microsoft.com/office/powerpoint/2016/slidezoom">
                <pslz:sldZm>
                  <pslz:sldZmObj sldId="262" cId="2681651897">
                    <pslz:zmPr id="{0763F8C9-346F-4155-BB08-F8D40A27EC5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5A5EEB8-5AB3-4830-8AE6-3724E09DE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43689" y="97790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F5E63E46-E3F4-403D-9F6E-C34873BE35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2196543"/>
                  </p:ext>
                </p:extLst>
              </p:nvPr>
            </p:nvGraphicFramePr>
            <p:xfrm>
              <a:off x="7831949" y="97790"/>
              <a:ext cx="1704622" cy="958850"/>
            </p:xfrm>
            <a:graphic>
              <a:graphicData uri="http://schemas.microsoft.com/office/powerpoint/2016/slidezoom">
                <pslz:sldZm>
                  <pslz:sldZmObj sldId="295" cId="2331324887">
                    <pslz:zmPr id="{3721CEFE-B13C-473C-A0B4-D0E62312EFC7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5E63E46-E3F4-403D-9F6E-C34873BE35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31949" y="97790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48BDCF6-4441-45DD-9328-CAA65D3BD0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016491"/>
                  </p:ext>
                </p:extLst>
              </p:nvPr>
            </p:nvGraphicFramePr>
            <p:xfrm>
              <a:off x="10213340" y="97790"/>
              <a:ext cx="1704623" cy="958850"/>
            </p:xfrm>
            <a:graphic>
              <a:graphicData uri="http://schemas.microsoft.com/office/powerpoint/2016/slidezoom">
                <pslz:sldZm>
                  <pslz:sldZmObj sldId="296" cId="905994855">
                    <pslz:zmPr id="{9E0EFAE8-7B11-4FB0-8DC4-8753AD50D6CF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3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48BDCF6-4441-45DD-9328-CAA65D3BD0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13340" y="97790"/>
                <a:ext cx="1704623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5437C5F-3E0B-4A2A-9754-39256D0E0B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829568"/>
                  </p:ext>
                </p:extLst>
              </p:nvPr>
            </p:nvGraphicFramePr>
            <p:xfrm>
              <a:off x="395958" y="1740304"/>
              <a:ext cx="1704622" cy="958850"/>
            </p:xfrm>
            <a:graphic>
              <a:graphicData uri="http://schemas.microsoft.com/office/powerpoint/2016/slidezoom">
                <pslz:sldZm>
                  <pslz:sldZmObj sldId="263" cId="767272209">
                    <pslz:zmPr id="{B6E82D3D-68BE-412B-9DAF-FDD9D2A11313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5437C5F-3E0B-4A2A-9754-39256D0E0B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5958" y="1740304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E37D947-566B-4B4B-B9D7-EFAAFE42C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934269"/>
                  </p:ext>
                </p:extLst>
              </p:nvPr>
            </p:nvGraphicFramePr>
            <p:xfrm>
              <a:off x="358846" y="3574098"/>
              <a:ext cx="1704622" cy="958850"/>
            </p:xfrm>
            <a:graphic>
              <a:graphicData uri="http://schemas.microsoft.com/office/powerpoint/2016/slidezoom">
                <pslz:sldZm>
                  <pslz:sldZmObj sldId="264" cId="367160353">
                    <pslz:zmPr id="{C1955818-84EB-49E2-A94B-40F692B5AFA1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E37D947-566B-4B4B-B9D7-EFAAFE42C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8846" y="3574098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F163E4BC-A440-46BF-9C6A-BF46FB3D89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997954"/>
                  </p:ext>
                </p:extLst>
              </p:nvPr>
            </p:nvGraphicFramePr>
            <p:xfrm>
              <a:off x="1324328" y="5407893"/>
              <a:ext cx="1704622" cy="958850"/>
            </p:xfrm>
            <a:graphic>
              <a:graphicData uri="http://schemas.microsoft.com/office/powerpoint/2016/slidezoom">
                <pslz:sldZm>
                  <pslz:sldZmObj sldId="265" cId="2233609084">
                    <pslz:zmPr id="{5D3824DB-C9A8-4292-9FF8-F215648BADC7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F163E4BC-A440-46BF-9C6A-BF46FB3D89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24328" y="5407893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52384F69-C88A-428B-95F3-744AE13BB5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3783500"/>
                  </p:ext>
                </p:extLst>
              </p:nvPr>
            </p:nvGraphicFramePr>
            <p:xfrm>
              <a:off x="10213341" y="1721486"/>
              <a:ext cx="1704622" cy="958850"/>
            </p:xfrm>
            <a:graphic>
              <a:graphicData uri="http://schemas.microsoft.com/office/powerpoint/2016/slidezoom">
                <pslz:sldZm>
                  <pslz:sldZmObj sldId="297" cId="3155990688">
                    <pslz:zmPr id="{3EA56E0E-C86B-48E0-894D-F8C8D829099F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52384F69-C88A-428B-95F3-744AE13BB5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13341" y="1721486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7BB09F8B-B29F-491F-8034-F6A124C897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7082309"/>
                  </p:ext>
                </p:extLst>
              </p:nvPr>
            </p:nvGraphicFramePr>
            <p:xfrm>
              <a:off x="10213341" y="3428999"/>
              <a:ext cx="1704622" cy="958850"/>
            </p:xfrm>
            <a:graphic>
              <a:graphicData uri="http://schemas.microsoft.com/office/powerpoint/2016/slidezoom">
                <pslz:sldZm>
                  <pslz:sldZmObj sldId="261" cId="1470893888">
                    <pslz:zmPr id="{24FC5BD2-2233-4FAE-9EEF-188E18924ACE}" returnToParent="0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7BB09F8B-B29F-491F-8034-F6A124C897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13341" y="3428999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DFB9EDAE-80F7-4E87-99DF-1E8B087B4E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8445567"/>
                  </p:ext>
                </p:extLst>
              </p:nvPr>
            </p:nvGraphicFramePr>
            <p:xfrm>
              <a:off x="5151835" y="5407893"/>
              <a:ext cx="1796476" cy="1010518"/>
            </p:xfrm>
            <a:graphic>
              <a:graphicData uri="http://schemas.microsoft.com/office/powerpoint/2016/slidezoom">
                <pslz:sldZm>
                  <pslz:sldZmObj sldId="266" cId="2328726121">
                    <pslz:zmPr id="{7072E722-20C9-4B91-94FA-267E2594A5FD}" returnToParent="0" transitionDur="100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96476" cy="10105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DFB9EDAE-80F7-4E87-99DF-1E8B087B4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51835" y="5407893"/>
                <a:ext cx="1796476" cy="10105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B81C4E6F-AC68-44AE-B354-5A4D6A507C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5493579"/>
                  </p:ext>
                </p:extLst>
              </p:nvPr>
            </p:nvGraphicFramePr>
            <p:xfrm>
              <a:off x="8808722" y="5407893"/>
              <a:ext cx="1704622" cy="958850"/>
            </p:xfrm>
            <a:graphic>
              <a:graphicData uri="http://schemas.microsoft.com/office/powerpoint/2016/slidezoom">
                <pslz:sldZm>
                  <pslz:sldZmObj sldId="269" cId="1681427800">
                    <pslz:zmPr id="{F5428769-50EB-4B19-9EC1-1D1AB245245E}" returnToParent="0" transitionDur="1000">
                      <p166:blipFill xmlns:p166="http://schemas.microsoft.com/office/powerpoint/2016/6/main">
                        <a:blip r:embed="rId3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04622" cy="95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37" action="ppaction://hlinksldjump"/>
                <a:extLst>
                  <a:ext uri="{FF2B5EF4-FFF2-40B4-BE49-F238E27FC236}">
                    <a16:creationId xmlns:a16="http://schemas.microsoft.com/office/drawing/2014/main" id="{B81C4E6F-AC68-44AE-B354-5A4D6A507C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08722" y="5407893"/>
                <a:ext cx="1704622" cy="95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3FA33380-A1D7-40F9-9C0C-235F38267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4804163"/>
                  </p:ext>
                </p:extLst>
              </p:nvPr>
            </p:nvGraphicFramePr>
            <p:xfrm>
              <a:off x="11419840" y="6415638"/>
              <a:ext cx="772160" cy="434340"/>
            </p:xfrm>
            <a:graphic>
              <a:graphicData uri="http://schemas.microsoft.com/office/powerpoint/2016/slidezoom">
                <pslz:sldZm>
                  <pslz:sldZmObj sldId="258" cId="2026732672">
                    <pslz:zmPr id="{0424F27E-D3DD-448A-8139-E495618E06DE}" returnToParent="0" transitionDur="1000">
                      <p166:blipFill xmlns:p166="http://schemas.microsoft.com/office/powerpoint/2016/6/main">
                        <a:blip r:embed="rId3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2160" cy="434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40" action="ppaction://hlinksldjump"/>
                <a:extLst>
                  <a:ext uri="{FF2B5EF4-FFF2-40B4-BE49-F238E27FC236}">
                    <a16:creationId xmlns:a16="http://schemas.microsoft.com/office/drawing/2014/main" id="{3FA33380-A1D7-40F9-9C0C-235F38267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19840" y="6415638"/>
                <a:ext cx="772160" cy="4343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38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What if GPS Fail?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Military</a:t>
            </a:r>
          </a:p>
          <a:p>
            <a:pPr lvl="1"/>
            <a:r>
              <a:rPr lang="en-IN" dirty="0"/>
              <a:t>They won’t be able to track the drones.</a:t>
            </a:r>
          </a:p>
          <a:p>
            <a:pPr lvl="1"/>
            <a:r>
              <a:rPr lang="en-IN" dirty="0"/>
              <a:t>Also they would loose control over surveying the terrorist activities</a:t>
            </a:r>
          </a:p>
          <a:p>
            <a:r>
              <a:rPr lang="en-IN" dirty="0"/>
              <a:t>Natural Calamity</a:t>
            </a:r>
          </a:p>
          <a:p>
            <a:pPr lvl="1"/>
            <a:r>
              <a:rPr lang="en-IN" dirty="0"/>
              <a:t>Earthquake</a:t>
            </a:r>
          </a:p>
          <a:p>
            <a:pPr lvl="1"/>
            <a:r>
              <a:rPr lang="en-IN" dirty="0"/>
              <a:t>Tsunami</a:t>
            </a:r>
          </a:p>
          <a:p>
            <a:pPr lvl="1"/>
            <a:r>
              <a:rPr lang="en-IN" dirty="0"/>
              <a:t>Forest fires</a:t>
            </a:r>
          </a:p>
          <a:p>
            <a:r>
              <a:rPr lang="en-IN" dirty="0"/>
              <a:t>Weather forecast</a:t>
            </a:r>
          </a:p>
          <a:p>
            <a:pPr marL="457200" lvl="1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14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ecting Forest Fires using Wireless Sensor Networks | Libelium">
            <a:extLst>
              <a:ext uri="{FF2B5EF4-FFF2-40B4-BE49-F238E27FC236}">
                <a16:creationId xmlns:a16="http://schemas.microsoft.com/office/drawing/2014/main" id="{009DE2B0-C87F-4A10-9358-9FA0045DA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770" y="1457542"/>
            <a:ext cx="4102910" cy="349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tecting Forest Fires using Wireless Sensor Networks | Libelium">
            <a:extLst>
              <a:ext uri="{FF2B5EF4-FFF2-40B4-BE49-F238E27FC236}">
                <a16:creationId xmlns:a16="http://schemas.microsoft.com/office/drawing/2014/main" id="{7B7BF40D-9840-47FC-980F-7CF4761E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0" y="1457542"/>
            <a:ext cx="4961278" cy="34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32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Advantages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Low cost</a:t>
            </a:r>
          </a:p>
          <a:p>
            <a:r>
              <a:rPr lang="en-IN" dirty="0"/>
              <a:t>Ensures Safety on other hand</a:t>
            </a:r>
          </a:p>
          <a:p>
            <a:r>
              <a:rPr lang="en-IN" dirty="0"/>
              <a:t>Employee tracking</a:t>
            </a:r>
          </a:p>
          <a:p>
            <a:r>
              <a:rPr lang="en-IN" dirty="0"/>
              <a:t>Weather and traffic alerts</a:t>
            </a:r>
          </a:p>
          <a:p>
            <a:r>
              <a:rPr lang="en-IN" dirty="0"/>
              <a:t>Military use</a:t>
            </a:r>
          </a:p>
          <a:p>
            <a:r>
              <a:rPr lang="en-IN" dirty="0"/>
              <a:t>Surveying</a:t>
            </a:r>
          </a:p>
        </p:txBody>
      </p:sp>
      <p:pic>
        <p:nvPicPr>
          <p:cNvPr id="1026" name="Picture 2" descr="What are the advantages of using GPS systems? - Quora">
            <a:extLst>
              <a:ext uri="{FF2B5EF4-FFF2-40B4-BE49-F238E27FC236}">
                <a16:creationId xmlns:a16="http://schemas.microsoft.com/office/drawing/2014/main" id="{E8857647-A1DC-4CB7-96C0-6093D983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62" y="1027906"/>
            <a:ext cx="4290537" cy="222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GPS Works in Devices Interesting Facts to Know » CoolTechnoSpy">
            <a:extLst>
              <a:ext uri="{FF2B5EF4-FFF2-40B4-BE49-F238E27FC236}">
                <a16:creationId xmlns:a16="http://schemas.microsoft.com/office/drawing/2014/main" id="{31D97BA5-4E6E-484B-BEC3-6FA577C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79" y="4001294"/>
            <a:ext cx="3245167" cy="24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7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960"/>
            <a:ext cx="10515600" cy="5100003"/>
          </a:xfrm>
        </p:spPr>
        <p:txBody>
          <a:bodyPr/>
          <a:lstStyle/>
          <a:p>
            <a:r>
              <a:rPr lang="en-IN" dirty="0"/>
              <a:t>Detection of natural calamity</a:t>
            </a:r>
          </a:p>
          <a:p>
            <a:endParaRPr lang="en-IN" dirty="0"/>
          </a:p>
        </p:txBody>
      </p:sp>
      <p:pic>
        <p:nvPicPr>
          <p:cNvPr id="3074" name="Picture 2" descr="Precise to a fault: How GPS revolutionized seismic research | EARTH Magazine">
            <a:extLst>
              <a:ext uri="{FF2B5EF4-FFF2-40B4-BE49-F238E27FC236}">
                <a16:creationId xmlns:a16="http://schemas.microsoft.com/office/drawing/2014/main" id="{3EAB2E81-AAC6-4C28-9BE0-DC8F825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0" y="2396809"/>
            <a:ext cx="3020351" cy="3006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 of GPS tsunami monitoring system. | Download Scientific Diagram">
            <a:extLst>
              <a:ext uri="{FF2B5EF4-FFF2-40B4-BE49-F238E27FC236}">
                <a16:creationId xmlns:a16="http://schemas.microsoft.com/office/drawing/2014/main" id="{26E7240F-1519-4A2D-AD4F-2DC9DB278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r="3200" b="3752"/>
          <a:stretch/>
        </p:blipFill>
        <p:spPr bwMode="auto">
          <a:xfrm>
            <a:off x="1885708" y="2396809"/>
            <a:ext cx="3245092" cy="300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52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Disadvantage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Inaccuracy.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Lack of Local Knowledge.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Driving Distraction.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Signal or Battery Failure.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Reliance on US Department of Defense.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Privacy Issues.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</a:rPr>
              <a:t>Commercial Exploitation.</a:t>
            </a:r>
          </a:p>
          <a:p>
            <a:endParaRPr lang="en-IN" dirty="0"/>
          </a:p>
        </p:txBody>
      </p:sp>
      <p:pic>
        <p:nvPicPr>
          <p:cNvPr id="4098" name="Picture 2" descr="GPS for Driving, Hiking, Sports, and Boating">
            <a:extLst>
              <a:ext uri="{FF2B5EF4-FFF2-40B4-BE49-F238E27FC236}">
                <a16:creationId xmlns:a16="http://schemas.microsoft.com/office/drawing/2014/main" id="{5C41A2E6-77AE-40AF-AF57-46E69F0E0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69" y="2181066"/>
            <a:ext cx="3040947" cy="226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9EC-4851-413B-9907-315EEEE1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343AFB-1730-4A24-A352-B9431074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https://en.wikipedia.org/wiki/GPS_signals#Precision_code</a:t>
            </a:r>
            <a:endParaRPr lang="en-IN" dirty="0"/>
          </a:p>
          <a:p>
            <a:r>
              <a:rPr lang="en-IN" dirty="0">
                <a:hlinkClick r:id="rId3"/>
              </a:rPr>
              <a:t>https://en.wikipedia.org/wiki/Differential_GPS</a:t>
            </a:r>
            <a:endParaRPr lang="en-IN" dirty="0"/>
          </a:p>
          <a:p>
            <a:r>
              <a:rPr lang="en-IN" dirty="0">
                <a:hlinkClick r:id="rId4"/>
              </a:rPr>
              <a:t>https://en.wikipedia.org/wiki/Global_Positioning_System</a:t>
            </a:r>
            <a:endParaRPr lang="en-IN" dirty="0"/>
          </a:p>
          <a:p>
            <a:r>
              <a:rPr lang="en-IN" dirty="0">
                <a:hlinkClick r:id="rId5"/>
              </a:rPr>
              <a:t>https://www.nap.edu/read/9254/chapter/5#7</a:t>
            </a:r>
            <a:endParaRPr lang="en-IN" dirty="0"/>
          </a:p>
          <a:p>
            <a:r>
              <a:rPr lang="en-IN" dirty="0">
                <a:hlinkClick r:id="rId6"/>
              </a:rPr>
              <a:t>https://www.gps.gov/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216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57E3AE-1129-4907-8F94-82376487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040" y="2605722"/>
            <a:ext cx="3073400" cy="1646555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58625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11AC32-8567-4AA0-A011-E8BBAB1D2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9D1AE-4C45-4395-858E-1D89FC22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From where the need for GPS arrived?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D7B8-F2D1-42BF-961A-E54901BE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Origin in Sputnik Era, 1957.</a:t>
            </a:r>
          </a:p>
          <a:p>
            <a:r>
              <a:rPr lang="en-IN" dirty="0"/>
              <a:t>Doppler’s Effect.</a:t>
            </a:r>
          </a:p>
          <a:p>
            <a:r>
              <a:rPr lang="en-IN" dirty="0"/>
              <a:t>U.S. Navy conducted a Satellite Navigation experiment in around 1960’s.</a:t>
            </a:r>
          </a:p>
          <a:p>
            <a:r>
              <a:rPr lang="en-IN" dirty="0"/>
              <a:t>In 1970’s Department Of Defence wanted a Robust, Stable Satellite, and Navigation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867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01814-6A7D-44C7-972B-D152B0AC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7" y="2212480"/>
            <a:ext cx="2787024" cy="336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9DA3D-3CC6-4BC2-B6FC-88EDE6B8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58" y="2251273"/>
            <a:ext cx="2585999" cy="3324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E5501-954D-404B-9401-1ED1DB4AD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27" y="2223330"/>
            <a:ext cx="249555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6EF35-C7E9-4EF7-931B-A4EDD0751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70" y="2226451"/>
            <a:ext cx="3508643" cy="3324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14665-0A8D-4B73-AAE9-D7C3BFEC74B0}"/>
              </a:ext>
            </a:extLst>
          </p:cNvPr>
          <p:cNvSpPr txBox="1"/>
          <p:nvPr/>
        </p:nvSpPr>
        <p:spPr>
          <a:xfrm>
            <a:off x="128122" y="5818841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cs typeface="MV Boli" panose="02000500030200090000" pitchFamily="2" charset="0"/>
              </a:rPr>
              <a:t>Roger L </a:t>
            </a:r>
            <a:r>
              <a:rPr lang="en-IN" sz="3200" dirty="0">
                <a:cs typeface="MV Boli" panose="02000500030200090000" pitchFamily="2" charset="0"/>
              </a:rPr>
              <a:t>Easton</a:t>
            </a:r>
            <a:endParaRPr lang="en-IN" sz="2800" dirty="0">
              <a:cs typeface="MV Boli" panose="0200050003020009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EAF20-77A4-4079-89D7-52AABE6593A1}"/>
              </a:ext>
            </a:extLst>
          </p:cNvPr>
          <p:cNvSpPr txBox="1"/>
          <p:nvPr/>
        </p:nvSpPr>
        <p:spPr>
          <a:xfrm>
            <a:off x="3295913" y="5818841"/>
            <a:ext cx="2674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cs typeface="MV Boli" panose="02000500030200090000" pitchFamily="2" charset="0"/>
              </a:rPr>
              <a:t>Ivan Getting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B1BFB3-90D7-42B3-B41B-55A5E786FD2D}"/>
              </a:ext>
            </a:extLst>
          </p:cNvPr>
          <p:cNvSpPr txBox="1"/>
          <p:nvPr/>
        </p:nvSpPr>
        <p:spPr>
          <a:xfrm>
            <a:off x="6364627" y="5701341"/>
            <a:ext cx="22108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>
                <a:cs typeface="MV Boli" panose="02000500030200090000" pitchFamily="2" charset="0"/>
              </a:rPr>
              <a:t>BradFord</a:t>
            </a:r>
            <a:r>
              <a:rPr lang="en-IN" sz="3200" dirty="0">
                <a:cs typeface="MV Boli" panose="02000500030200090000" pitchFamily="2" charset="0"/>
              </a:rPr>
              <a:t> </a:t>
            </a:r>
          </a:p>
          <a:p>
            <a:r>
              <a:rPr lang="en-IN" sz="3200" dirty="0" err="1">
                <a:cs typeface="MV Boli" panose="02000500030200090000" pitchFamily="2" charset="0"/>
              </a:rPr>
              <a:t>ParkinSon</a:t>
            </a:r>
            <a:endParaRPr lang="en-IN" sz="3200" dirty="0">
              <a:cs typeface="MV Boli" panose="0200050003020009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614CB-F127-44A1-9968-8F4B1B9D6F4E}"/>
              </a:ext>
            </a:extLst>
          </p:cNvPr>
          <p:cNvSpPr txBox="1"/>
          <p:nvPr/>
        </p:nvSpPr>
        <p:spPr>
          <a:xfrm>
            <a:off x="8557790" y="5818840"/>
            <a:ext cx="3327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err="1">
                <a:cs typeface="MV Boli" panose="02000500030200090000" pitchFamily="2" charset="0"/>
              </a:rPr>
              <a:t>Dr.</a:t>
            </a:r>
            <a:r>
              <a:rPr lang="en-IN" sz="3200" dirty="0">
                <a:cs typeface="MV Boli" panose="02000500030200090000" pitchFamily="2" charset="0"/>
              </a:rPr>
              <a:t> Glady’s 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CED7C-6C7F-40D4-AD41-66478273428D}"/>
              </a:ext>
            </a:extLst>
          </p:cNvPr>
          <p:cNvSpPr txBox="1"/>
          <p:nvPr/>
        </p:nvSpPr>
        <p:spPr>
          <a:xfrm>
            <a:off x="446648" y="464544"/>
            <a:ext cx="3198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latin typeface="+mj-lt"/>
                <a:cs typeface="MV Boli" panose="02000500030200090000" pitchFamily="2" charset="0"/>
              </a:rPr>
              <a:t>Inventors</a:t>
            </a:r>
          </a:p>
        </p:txBody>
      </p:sp>
    </p:spTree>
    <p:extLst>
      <p:ext uri="{BB962C8B-B14F-4D97-AF65-F5344CB8AC3E}">
        <p14:creationId xmlns:p14="http://schemas.microsoft.com/office/powerpoint/2010/main" val="268165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F361-450F-4081-85D1-AAEEAEA9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IN" dirty="0"/>
              <a:t>Launched it’s 1</a:t>
            </a:r>
            <a:r>
              <a:rPr lang="en-IN" baseline="30000" dirty="0"/>
              <a:t>st</a:t>
            </a:r>
            <a:r>
              <a:rPr lang="en-IN" dirty="0"/>
              <a:t> Navigation System with Timing and Ranging (NAVSTAR) Satellite in 1978.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03B24-069E-48AF-8779-77CEA01B6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2" y="3340873"/>
            <a:ext cx="19050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688C3-E76F-4DFC-B46F-B26FE7C5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6" y="3340872"/>
            <a:ext cx="2148904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2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066AC-D899-4381-9FF4-FC6B940B1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9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3553-6317-4EDA-8F79-BEBE6D70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300480"/>
            <a:ext cx="10515600" cy="4459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It is multiuse, space-based radio-navigation System owned by U.S. Government and operated by U.S. Air Force.</a:t>
            </a:r>
          </a:p>
          <a:p>
            <a:pPr>
              <a:lnSpc>
                <a:spcPct val="100000"/>
              </a:lnSpc>
            </a:pPr>
            <a:r>
              <a:rPr lang="en-IN" dirty="0"/>
              <a:t>GPS provides </a:t>
            </a:r>
            <a:r>
              <a:rPr lang="en-IN" u="sng" dirty="0"/>
              <a:t>two levels </a:t>
            </a:r>
            <a:r>
              <a:rPr lang="en-IN" dirty="0"/>
              <a:t>of service:</a:t>
            </a:r>
          </a:p>
          <a:p>
            <a:pPr lvl="1">
              <a:lnSpc>
                <a:spcPct val="100000"/>
              </a:lnSpc>
            </a:pPr>
            <a:r>
              <a:rPr lang="en-IN" u="sng" dirty="0"/>
              <a:t>Standard</a:t>
            </a:r>
            <a:r>
              <a:rPr lang="en-IN" dirty="0"/>
              <a:t> Positioning Service (world wide basis)</a:t>
            </a:r>
          </a:p>
          <a:p>
            <a:pPr lvl="1">
              <a:lnSpc>
                <a:spcPct val="100000"/>
              </a:lnSpc>
            </a:pPr>
            <a:r>
              <a:rPr lang="en-IN" u="sng" dirty="0"/>
              <a:t>Precise</a:t>
            </a:r>
            <a:r>
              <a:rPr lang="en-IN" dirty="0"/>
              <a:t> Positioning Service (U.S. Armed Force)</a:t>
            </a:r>
          </a:p>
          <a:p>
            <a:pPr>
              <a:lnSpc>
                <a:spcPct val="100000"/>
              </a:lnSpc>
            </a:pPr>
            <a:r>
              <a:rPr lang="en-IN" dirty="0"/>
              <a:t>Each satellite encircles the Earth </a:t>
            </a:r>
            <a:r>
              <a:rPr lang="en-IN" u="sng" dirty="0"/>
              <a:t>twice </a:t>
            </a:r>
            <a:r>
              <a:rPr lang="en-IN" dirty="0"/>
              <a:t>a day.</a:t>
            </a:r>
          </a:p>
          <a:p>
            <a:pPr>
              <a:lnSpc>
                <a:spcPct val="100000"/>
              </a:lnSpc>
            </a:pPr>
            <a:r>
              <a:rPr lang="en-IN" dirty="0"/>
              <a:t>At present, there are </a:t>
            </a:r>
            <a:r>
              <a:rPr lang="en-IN" u="sng" dirty="0"/>
              <a:t>24 satellites </a:t>
            </a:r>
            <a:r>
              <a:rPr lang="en-IN" dirty="0"/>
              <a:t>and several backups.</a:t>
            </a:r>
          </a:p>
          <a:p>
            <a:pPr>
              <a:lnSpc>
                <a:spcPct val="100000"/>
              </a:lnSpc>
            </a:pPr>
            <a:r>
              <a:rPr lang="en-IN" dirty="0"/>
              <a:t>Orbiting the Earth at a height of more than </a:t>
            </a:r>
            <a:r>
              <a:rPr lang="en-IN" u="sng" dirty="0"/>
              <a:t>20,000 Km</a:t>
            </a:r>
            <a:r>
              <a:rPr lang="en-IN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727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ps">
      <a:majorFont>
        <a:latin typeface="Modern Love"/>
        <a:ea typeface=""/>
        <a:cs typeface=""/>
      </a:majorFont>
      <a:minorFont>
        <a:latin typeface="Centur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1157</Words>
  <Application>Microsoft Office PowerPoint</Application>
  <PresentationFormat>Widescreen</PresentationFormat>
  <Paragraphs>136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</vt:lpstr>
      <vt:lpstr>Modern Love</vt:lpstr>
      <vt:lpstr>Office Theme</vt:lpstr>
      <vt:lpstr>PowerPoint Presentation</vt:lpstr>
      <vt:lpstr>Quick Glance!</vt:lpstr>
      <vt:lpstr>PowerPoint Presentation</vt:lpstr>
      <vt:lpstr>PowerPoint Presentation</vt:lpstr>
      <vt:lpstr>From where the need for GPS arrived?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</vt:lpstr>
      <vt:lpstr>PowerPoint Presentation</vt:lpstr>
      <vt:lpstr>PowerPoint Presentation</vt:lpstr>
      <vt:lpstr>Working of GPS</vt:lpstr>
      <vt:lpstr>Trilateration in 2-D</vt:lpstr>
      <vt:lpstr>Trilateration in 2-D</vt:lpstr>
      <vt:lpstr>Trilateration in 3D</vt:lpstr>
      <vt:lpstr>Journey of a Signal</vt:lpstr>
      <vt:lpstr>Relativity and GPS</vt:lpstr>
      <vt:lpstr>Relativity and GPS</vt:lpstr>
      <vt:lpstr>PowerPoint Presentation</vt:lpstr>
      <vt:lpstr>How accurate is GPS?</vt:lpstr>
      <vt:lpstr>G.P.S Signal Error Sources</vt:lpstr>
      <vt:lpstr>PowerPoint Presentation</vt:lpstr>
      <vt:lpstr>PowerPoint Presentation</vt:lpstr>
      <vt:lpstr>PowerPoint Presentation</vt:lpstr>
      <vt:lpstr>What if GPS Fail?</vt:lpstr>
      <vt:lpstr>PowerPoint Presentation</vt:lpstr>
      <vt:lpstr>Advantages</vt:lpstr>
      <vt:lpstr>PowerPoint Presentation</vt:lpstr>
      <vt:lpstr>Disadvantage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KANISHA SHAH</dc:creator>
  <cp:lastModifiedBy>KANISHA SHAH</cp:lastModifiedBy>
  <cp:revision>46</cp:revision>
  <dcterms:created xsi:type="dcterms:W3CDTF">2020-10-31T18:00:20Z</dcterms:created>
  <dcterms:modified xsi:type="dcterms:W3CDTF">2020-11-04T15:31:01Z</dcterms:modified>
</cp:coreProperties>
</file>